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sldIdLst>
    <p:sldId id="256" r:id="rId2"/>
    <p:sldId id="257" r:id="rId3"/>
    <p:sldId id="258" r:id="rId4"/>
    <p:sldId id="259" r:id="rId5"/>
    <p:sldId id="260" r:id="rId6"/>
    <p:sldId id="292" r:id="rId7"/>
    <p:sldId id="262" r:id="rId8"/>
    <p:sldId id="261" r:id="rId9"/>
    <p:sldId id="269" r:id="rId10"/>
    <p:sldId id="276" r:id="rId11"/>
    <p:sldId id="294" r:id="rId12"/>
    <p:sldId id="282" r:id="rId13"/>
    <p:sldId id="277" r:id="rId14"/>
    <p:sldId id="278" r:id="rId15"/>
    <p:sldId id="279" r:id="rId16"/>
    <p:sldId id="293" r:id="rId17"/>
    <p:sldId id="281" r:id="rId18"/>
    <p:sldId id="283" r:id="rId19"/>
    <p:sldId id="291" r:id="rId20"/>
    <p:sldId id="285" r:id="rId21"/>
    <p:sldId id="286" r:id="rId22"/>
    <p:sldId id="287" r:id="rId23"/>
    <p:sldId id="288" r:id="rId24"/>
    <p:sldId id="289"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9BFCFE-07C5-481D-9AED-55E03CE70B08}" type="datetimeFigureOut">
              <a:rPr lang="en-US" smtClean="0"/>
              <a:t>7/24/2012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89E29-0BBE-4BA1-A10D-C105141BB9B2}" type="slidenum">
              <a:rPr lang="en-US" smtClean="0"/>
              <a:t>‹#›</a:t>
            </a:fld>
            <a:endParaRPr lang="en-US"/>
          </a:p>
        </p:txBody>
      </p:sp>
    </p:spTree>
    <p:extLst>
      <p:ext uri="{BB962C8B-B14F-4D97-AF65-F5344CB8AC3E}">
        <p14:creationId xmlns:p14="http://schemas.microsoft.com/office/powerpoint/2010/main" val="247919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BCED34-29C2-4C23-A366-86ABE13B76A7}" type="datetimeFigureOut">
              <a:rPr lang="en-US" smtClean="0"/>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40AB2-E7D4-4A53-B77E-BD65BD05551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CED34-29C2-4C23-A366-86ABE13B76A7}" type="datetimeFigureOut">
              <a:rPr lang="en-US" smtClean="0"/>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BCED34-29C2-4C23-A366-86ABE13B76A7}" type="datetimeFigureOut">
              <a:rPr lang="en-US" smtClean="0"/>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CED34-29C2-4C23-A366-86ABE13B76A7}" type="datetimeFigureOut">
              <a:rPr lang="en-US" smtClean="0"/>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BCED34-29C2-4C23-A366-86ABE13B76A7}" type="datetimeFigureOut">
              <a:rPr lang="en-US" smtClean="0"/>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40AB2-E7D4-4A53-B77E-BD65BD055514}"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BCED34-29C2-4C23-A366-86ABE13B76A7}" type="datetimeFigureOut">
              <a:rPr lang="en-US" smtClean="0"/>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BCED34-29C2-4C23-A366-86ABE13B76A7}" type="datetimeFigureOut">
              <a:rPr lang="en-US" smtClean="0"/>
              <a:t>7/24/2012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140AB2-E7D4-4A53-B77E-BD65BD055514}"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BCED34-29C2-4C23-A366-86ABE13B76A7}" type="datetimeFigureOut">
              <a:rPr lang="en-US" smtClean="0"/>
              <a:t>7/24/2012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BCED34-29C2-4C23-A366-86ABE13B76A7}" type="datetimeFigureOut">
              <a:rPr lang="en-US" smtClean="0"/>
              <a:t>7/24/2012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CED34-29C2-4C23-A366-86ABE13B76A7}" type="datetimeFigureOut">
              <a:rPr lang="en-US" smtClean="0"/>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40AB2-E7D4-4A53-B77E-BD65BD055514}"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CED34-29C2-4C23-A366-86ABE13B76A7}" type="datetimeFigureOut">
              <a:rPr lang="en-US" smtClean="0"/>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40AB2-E7D4-4A53-B77E-BD65BD0555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4BCED34-29C2-4C23-A366-86ABE13B76A7}" type="datetimeFigureOut">
              <a:rPr lang="en-US" smtClean="0"/>
              <a:t>7/24/2012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8140AB2-E7D4-4A53-B77E-BD65BD0555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San Diego Math </a:t>
            </a:r>
            <a:r>
              <a:rPr lang="en-US" sz="4400" dirty="0" smtClean="0"/>
              <a:t>Circle</a:t>
            </a:r>
            <a:r>
              <a:rPr lang="en-US" sz="4400" dirty="0" smtClean="0"/>
              <a:t/>
            </a:r>
            <a:br>
              <a:rPr lang="en-US" sz="4400" dirty="0" smtClean="0"/>
            </a:br>
            <a:r>
              <a:rPr lang="en-US" sz="4400" dirty="0" smtClean="0"/>
              <a:t>Growth </a:t>
            </a:r>
            <a:r>
              <a:rPr lang="en-US" sz="4400" dirty="0" smtClean="0"/>
              <a:t>Issues</a:t>
            </a:r>
            <a:endParaRPr lang="en-US" sz="4400"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a:t>S</a:t>
            </a:r>
            <a:r>
              <a:rPr lang="en-US" dirty="0" smtClean="0"/>
              <a:t>teps </a:t>
            </a:r>
            <a:r>
              <a:rPr lang="en-US" dirty="0"/>
              <a:t>to meet the </a:t>
            </a:r>
            <a:r>
              <a:rPr lang="en-US" dirty="0" smtClean="0"/>
              <a:t>challenge</a:t>
            </a:r>
          </a:p>
          <a:p>
            <a:endParaRPr lang="en-US" dirty="0" smtClean="0"/>
          </a:p>
          <a:p>
            <a:r>
              <a:rPr lang="en-US" dirty="0" smtClean="0"/>
              <a:t>Summer </a:t>
            </a:r>
            <a:r>
              <a:rPr lang="en-US" dirty="0" smtClean="0"/>
              <a:t>2012</a:t>
            </a:r>
            <a:endParaRPr lang="en-US" dirty="0"/>
          </a:p>
        </p:txBody>
      </p:sp>
    </p:spTree>
    <p:extLst>
      <p:ext uri="{BB962C8B-B14F-4D97-AF65-F5344CB8AC3E}">
        <p14:creationId xmlns:p14="http://schemas.microsoft.com/office/powerpoint/2010/main" val="1050249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“Student Profile”</a:t>
            </a:r>
            <a:endParaRPr lang="en-US" dirty="0"/>
          </a:p>
        </p:txBody>
      </p:sp>
      <p:sp>
        <p:nvSpPr>
          <p:cNvPr id="3" name="Content Placeholder 2"/>
          <p:cNvSpPr>
            <a:spLocks noGrp="1"/>
          </p:cNvSpPr>
          <p:nvPr>
            <p:ph idx="1"/>
          </p:nvPr>
        </p:nvSpPr>
        <p:spPr/>
        <p:txBody>
          <a:bodyPr/>
          <a:lstStyle/>
          <a:p>
            <a:r>
              <a:rPr lang="en-US" dirty="0" smtClean="0"/>
              <a:t>Both original application and ongoing participation will be based on a “student profile” maintained by the student’s family in collaboration with SDMC.</a:t>
            </a:r>
          </a:p>
          <a:p>
            <a:endParaRPr lang="en-US" dirty="0" smtClean="0"/>
          </a:p>
          <a:p>
            <a:r>
              <a:rPr lang="en-US" dirty="0" smtClean="0"/>
              <a:t>Like our former registration form, the student profile will contain essential student and family information, but …</a:t>
            </a:r>
          </a:p>
          <a:p>
            <a:endParaRPr lang="en-US" dirty="0" smtClean="0"/>
          </a:p>
          <a:p>
            <a:r>
              <a:rPr lang="en-US" dirty="0" smtClean="0"/>
              <a:t>… will now also contain a variety of information relating to student schooling and pertinent areas of independent accomplishment.</a:t>
            </a:r>
            <a:endParaRPr lang="en-US" dirty="0"/>
          </a:p>
        </p:txBody>
      </p:sp>
    </p:spTree>
    <p:extLst>
      <p:ext uri="{BB962C8B-B14F-4D97-AF65-F5344CB8AC3E}">
        <p14:creationId xmlns:p14="http://schemas.microsoft.com/office/powerpoint/2010/main" val="1431979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information is necessary?</a:t>
            </a:r>
            <a:endParaRPr lang="en-US" dirty="0"/>
          </a:p>
        </p:txBody>
      </p:sp>
      <p:sp>
        <p:nvSpPr>
          <p:cNvPr id="3" name="Content Placeholder 2"/>
          <p:cNvSpPr>
            <a:spLocks noGrp="1"/>
          </p:cNvSpPr>
          <p:nvPr>
            <p:ph idx="1"/>
          </p:nvPr>
        </p:nvSpPr>
        <p:spPr/>
        <p:txBody>
          <a:bodyPr>
            <a:normAutofit/>
          </a:bodyPr>
          <a:lstStyle/>
          <a:p>
            <a:r>
              <a:rPr lang="en-US" dirty="0" smtClean="0"/>
              <a:t>There is no simple answer to this question.</a:t>
            </a:r>
          </a:p>
          <a:p>
            <a:endParaRPr lang="en-US" sz="900" dirty="0"/>
          </a:p>
          <a:p>
            <a:r>
              <a:rPr lang="en-US" dirty="0" smtClean="0"/>
              <a:t>Clearly, new students with no SDMC track record should make an effort to provide ample information while less is needed from established students with deep SDMC experience.</a:t>
            </a:r>
          </a:p>
          <a:p>
            <a:endParaRPr lang="en-US" sz="900" dirty="0" smtClean="0"/>
          </a:p>
          <a:p>
            <a:r>
              <a:rPr lang="en-US" dirty="0" smtClean="0"/>
              <a:t>The Student Profile has been designed to anticipate a variety of student experiences common to SDMC students and with flexibility to allow students’ individuality to be expressed.</a:t>
            </a:r>
          </a:p>
          <a:p>
            <a:endParaRPr lang="en-US" sz="800" dirty="0" smtClean="0"/>
          </a:p>
          <a:p>
            <a:pPr marL="0" indent="0" algn="ctr">
              <a:buNone/>
            </a:pPr>
            <a:r>
              <a:rPr lang="en-US" i="1" dirty="0" smtClean="0"/>
              <a:t>Ultimately, how much information to provide is the amount that tells each student’s own story.</a:t>
            </a:r>
            <a:endParaRPr lang="en-US" i="1" dirty="0"/>
          </a:p>
        </p:txBody>
      </p:sp>
    </p:spTree>
    <p:extLst>
      <p:ext uri="{BB962C8B-B14F-4D97-AF65-F5344CB8AC3E}">
        <p14:creationId xmlns:p14="http://schemas.microsoft.com/office/powerpoint/2010/main" val="3838024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Phase Admission</a:t>
            </a:r>
            <a:endParaRPr lang="en-US" dirty="0"/>
          </a:p>
        </p:txBody>
      </p:sp>
      <p:sp>
        <p:nvSpPr>
          <p:cNvPr id="3" name="Content Placeholder 2"/>
          <p:cNvSpPr>
            <a:spLocks noGrp="1"/>
          </p:cNvSpPr>
          <p:nvPr>
            <p:ph idx="1"/>
          </p:nvPr>
        </p:nvSpPr>
        <p:spPr/>
        <p:txBody>
          <a:bodyPr/>
          <a:lstStyle/>
          <a:p>
            <a:r>
              <a:rPr lang="en-US" u="sng" dirty="0" smtClean="0"/>
              <a:t>New</a:t>
            </a:r>
            <a:r>
              <a:rPr lang="en-US" dirty="0" smtClean="0"/>
              <a:t> Students – students with no significant prior SDMC experience, admitted on the basis of the initial student profile.</a:t>
            </a:r>
          </a:p>
          <a:p>
            <a:endParaRPr lang="en-US" dirty="0" smtClean="0"/>
          </a:p>
          <a:p>
            <a:r>
              <a:rPr lang="en-US" u="sng" dirty="0" smtClean="0"/>
              <a:t>Transitional</a:t>
            </a:r>
            <a:r>
              <a:rPr lang="en-US" dirty="0" smtClean="0"/>
              <a:t> Students – admitted students with some SDMC experience who are in the process of developing a record.</a:t>
            </a:r>
          </a:p>
          <a:p>
            <a:endParaRPr lang="en-US" dirty="0" smtClean="0"/>
          </a:p>
          <a:p>
            <a:r>
              <a:rPr lang="en-US" u="sng" dirty="0" smtClean="0"/>
              <a:t>Established</a:t>
            </a:r>
            <a:r>
              <a:rPr lang="en-US" dirty="0" smtClean="0"/>
              <a:t> Students – admitted students with substantial SDMC experience and substantial records of independent accomplishment.</a:t>
            </a:r>
            <a:endParaRPr lang="en-US" dirty="0"/>
          </a:p>
        </p:txBody>
      </p:sp>
    </p:spTree>
    <p:extLst>
      <p:ext uri="{BB962C8B-B14F-4D97-AF65-F5344CB8AC3E}">
        <p14:creationId xmlns:p14="http://schemas.microsoft.com/office/powerpoint/2010/main" val="2648737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Students</a:t>
            </a:r>
            <a:endParaRPr lang="en-US" dirty="0"/>
          </a:p>
        </p:txBody>
      </p:sp>
      <p:sp>
        <p:nvSpPr>
          <p:cNvPr id="3" name="Content Placeholder 2"/>
          <p:cNvSpPr>
            <a:spLocks noGrp="1"/>
          </p:cNvSpPr>
          <p:nvPr>
            <p:ph idx="1"/>
          </p:nvPr>
        </p:nvSpPr>
        <p:spPr/>
        <p:txBody>
          <a:bodyPr/>
          <a:lstStyle/>
          <a:p>
            <a:r>
              <a:rPr lang="en-US" dirty="0" smtClean="0"/>
              <a:t>New students usually have strong scholarship but may not yet have a history of independent learning or accomplishment in mathematics of the kind common to math circle students, thus …</a:t>
            </a:r>
          </a:p>
          <a:p>
            <a:endParaRPr lang="en-US" dirty="0" smtClean="0"/>
          </a:p>
          <a:p>
            <a:r>
              <a:rPr lang="en-US" dirty="0" smtClean="0"/>
              <a:t>… all acceptances of new students will be considered provisional for their first, “get acquainted” year.</a:t>
            </a:r>
          </a:p>
          <a:p>
            <a:endParaRPr lang="en-US" dirty="0" smtClean="0"/>
          </a:p>
          <a:p>
            <a:r>
              <a:rPr lang="en-US" dirty="0" smtClean="0"/>
              <a:t>During that first year, new students will be expected to participate substantially and develop an interpretable record that will support sound consideration of continuing participation.</a:t>
            </a:r>
            <a:endParaRPr lang="en-US" dirty="0"/>
          </a:p>
        </p:txBody>
      </p:sp>
    </p:spTree>
    <p:extLst>
      <p:ext uri="{BB962C8B-B14F-4D97-AF65-F5344CB8AC3E}">
        <p14:creationId xmlns:p14="http://schemas.microsoft.com/office/powerpoint/2010/main" val="1927708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Students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It is common for both students and families to take some time to adjust to the ways that open </a:t>
            </a:r>
            <a:r>
              <a:rPr lang="en-US" dirty="0"/>
              <a:t>up the full value of the math circle experience</a:t>
            </a:r>
            <a:r>
              <a:rPr lang="en-US" dirty="0" smtClean="0"/>
              <a:t>, including independent motivation, creative, problem-solving learning styles, peer interactivity, social integration, family cooperation, etc.</a:t>
            </a:r>
          </a:p>
          <a:p>
            <a:endParaRPr lang="en-US" sz="800" dirty="0"/>
          </a:p>
          <a:p>
            <a:r>
              <a:rPr lang="en-US" dirty="0" smtClean="0"/>
              <a:t>Thus, if a student continues into a second year, we look to that year to confirm that he/she has adjusted successfully and …</a:t>
            </a:r>
          </a:p>
          <a:p>
            <a:endParaRPr lang="en-US" sz="800" dirty="0" smtClean="0"/>
          </a:p>
          <a:p>
            <a:r>
              <a:rPr lang="en-US" dirty="0" smtClean="0"/>
              <a:t>… we look for the student’s record to demonstrate the independent accomplishment common to most established math circle students.</a:t>
            </a:r>
            <a:endParaRPr lang="en-US" dirty="0"/>
          </a:p>
        </p:txBody>
      </p:sp>
    </p:spTree>
    <p:extLst>
      <p:ext uri="{BB962C8B-B14F-4D97-AF65-F5344CB8AC3E}">
        <p14:creationId xmlns:p14="http://schemas.microsoft.com/office/powerpoint/2010/main" val="3280206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Established Students</a:t>
            </a:r>
            <a:endParaRPr lang="en-US" dirty="0"/>
          </a:p>
        </p:txBody>
      </p:sp>
      <p:sp>
        <p:nvSpPr>
          <p:cNvPr id="3" name="Content Placeholder 2"/>
          <p:cNvSpPr>
            <a:spLocks noGrp="1"/>
          </p:cNvSpPr>
          <p:nvPr>
            <p:ph idx="1"/>
          </p:nvPr>
        </p:nvSpPr>
        <p:spPr/>
        <p:txBody>
          <a:bodyPr/>
          <a:lstStyle/>
          <a:p>
            <a:r>
              <a:rPr lang="en-US" dirty="0" smtClean="0"/>
              <a:t>Students who have demonstrated both successful adjustment and a strong record of independent accomplishment as previously discussed can be considered established students.</a:t>
            </a:r>
          </a:p>
          <a:p>
            <a:endParaRPr lang="en-US" dirty="0" smtClean="0"/>
          </a:p>
          <a:p>
            <a:r>
              <a:rPr lang="en-US" dirty="0" smtClean="0"/>
              <a:t>Many students will have met this standard by the end of a transitional year.</a:t>
            </a:r>
          </a:p>
          <a:p>
            <a:endParaRPr lang="en-US" dirty="0" smtClean="0"/>
          </a:p>
          <a:p>
            <a:r>
              <a:rPr lang="en-US" dirty="0" smtClean="0"/>
              <a:t>The exceptions have to do with maturity and discipline – </a:t>
            </a:r>
            <a:endParaRPr lang="en-US" dirty="0"/>
          </a:p>
        </p:txBody>
      </p:sp>
    </p:spTree>
    <p:extLst>
      <p:ext uri="{BB962C8B-B14F-4D97-AF65-F5344CB8AC3E}">
        <p14:creationId xmlns:p14="http://schemas.microsoft.com/office/powerpoint/2010/main" val="886368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Maturity and Discipline</a:t>
            </a:r>
            <a:endParaRPr lang="en-US" dirty="0"/>
          </a:p>
        </p:txBody>
      </p:sp>
      <p:sp>
        <p:nvSpPr>
          <p:cNvPr id="3" name="Content Placeholder 2"/>
          <p:cNvSpPr>
            <a:spLocks noGrp="1"/>
          </p:cNvSpPr>
          <p:nvPr>
            <p:ph idx="1"/>
          </p:nvPr>
        </p:nvSpPr>
        <p:spPr/>
        <p:txBody>
          <a:bodyPr>
            <a:normAutofit/>
          </a:bodyPr>
          <a:lstStyle/>
          <a:p>
            <a:r>
              <a:rPr lang="en-US" dirty="0" smtClean="0"/>
              <a:t>SDMC can only put forward successful programs if student conduct supports it.</a:t>
            </a:r>
          </a:p>
          <a:p>
            <a:endParaRPr lang="en-US" dirty="0"/>
          </a:p>
          <a:p>
            <a:r>
              <a:rPr lang="en-US" dirty="0" smtClean="0"/>
              <a:t>Part of becoming an established student, therefore, is demonstrating maturity consistent with one’s ability group and exercising appropriate discipline at all times.</a:t>
            </a:r>
          </a:p>
          <a:p>
            <a:endParaRPr lang="en-US" dirty="0"/>
          </a:p>
          <a:p>
            <a:r>
              <a:rPr lang="en-US" dirty="0" smtClean="0"/>
              <a:t>Students who are very young (e.g., 5</a:t>
            </a:r>
            <a:r>
              <a:rPr lang="en-US" baseline="30000" dirty="0" smtClean="0"/>
              <a:t>th</a:t>
            </a:r>
            <a:r>
              <a:rPr lang="en-US" dirty="0" smtClean="0"/>
              <a:t> and 6</a:t>
            </a:r>
            <a:r>
              <a:rPr lang="en-US" baseline="30000" dirty="0" smtClean="0"/>
              <a:t>th</a:t>
            </a:r>
            <a:r>
              <a:rPr lang="en-US" dirty="0" smtClean="0"/>
              <a:t> grade or strongly accelerated) will often need extended time to grow into the needed blend of academics, maturity, and discipline and may spend longer time as transitional students; this is normal.</a:t>
            </a:r>
            <a:endParaRPr lang="en-US" dirty="0"/>
          </a:p>
        </p:txBody>
      </p:sp>
    </p:spTree>
    <p:extLst>
      <p:ext uri="{BB962C8B-B14F-4D97-AF65-F5344CB8AC3E}">
        <p14:creationId xmlns:p14="http://schemas.microsoft.com/office/powerpoint/2010/main" val="2574737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the Euler Group</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 Euler group is an important place for advancing Fermat students to demonstrate the maturity and focus it takes to participate successfully in an ongoing manner.</a:t>
            </a:r>
          </a:p>
          <a:p>
            <a:endParaRPr lang="en-US" dirty="0" smtClean="0"/>
          </a:p>
          <a:p>
            <a:r>
              <a:rPr lang="en-US" dirty="0" smtClean="0"/>
              <a:t>For many 8</a:t>
            </a:r>
            <a:r>
              <a:rPr lang="en-US" baseline="30000" dirty="0" smtClean="0"/>
              <a:t>th</a:t>
            </a:r>
            <a:r>
              <a:rPr lang="en-US" dirty="0" smtClean="0"/>
              <a:t> graders, the Euler group presents an important evaluation period right before high school, to consider whether continuing with SDMC is their most sound choice, or whether the student’s time might be better directed toward new opportunities open to high school students.</a:t>
            </a:r>
          </a:p>
        </p:txBody>
      </p:sp>
    </p:spTree>
    <p:extLst>
      <p:ext uri="{BB962C8B-B14F-4D97-AF65-F5344CB8AC3E}">
        <p14:creationId xmlns:p14="http://schemas.microsoft.com/office/powerpoint/2010/main" val="1453767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Preemptive problem solving</a:t>
            </a:r>
            <a:endParaRPr lang="en-US" dirty="0"/>
          </a:p>
        </p:txBody>
      </p:sp>
      <p:sp>
        <p:nvSpPr>
          <p:cNvPr id="5" name="Subtitle 4"/>
          <p:cNvSpPr>
            <a:spLocks noGrp="1"/>
          </p:cNvSpPr>
          <p:nvPr>
            <p:ph type="subTitle" idx="1"/>
          </p:nvPr>
        </p:nvSpPr>
        <p:spPr/>
        <p:txBody>
          <a:bodyPr/>
          <a:lstStyle/>
          <a:p>
            <a:r>
              <a:rPr lang="en-US" dirty="0" smtClean="0"/>
              <a:t>Some notes on avoidable problems</a:t>
            </a:r>
            <a:endParaRPr lang="en-US" dirty="0"/>
          </a:p>
        </p:txBody>
      </p:sp>
    </p:spTree>
    <p:extLst>
      <p:ext uri="{BB962C8B-B14F-4D97-AF65-F5344CB8AC3E}">
        <p14:creationId xmlns:p14="http://schemas.microsoft.com/office/powerpoint/2010/main" val="1841199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Mistakes We Encounter</a:t>
            </a:r>
            <a:endParaRPr lang="en-US" dirty="0"/>
          </a:p>
        </p:txBody>
      </p:sp>
      <p:sp>
        <p:nvSpPr>
          <p:cNvPr id="3" name="Content Placeholder 2"/>
          <p:cNvSpPr>
            <a:spLocks noGrp="1"/>
          </p:cNvSpPr>
          <p:nvPr>
            <p:ph idx="1"/>
          </p:nvPr>
        </p:nvSpPr>
        <p:spPr/>
        <p:txBody>
          <a:bodyPr/>
          <a:lstStyle/>
          <a:p>
            <a:r>
              <a:rPr lang="en-US" dirty="0" smtClean="0"/>
              <a:t>Some of the problems we encounter in SDMC arise from mistakes of perception or action, </a:t>
            </a:r>
            <a:r>
              <a:rPr lang="en-US" i="1" dirty="0" smtClean="0"/>
              <a:t>sometimes more by parents than by students</a:t>
            </a:r>
            <a:r>
              <a:rPr lang="en-US" dirty="0" smtClean="0"/>
              <a:t>.  Some significant ones are:</a:t>
            </a:r>
          </a:p>
          <a:p>
            <a:endParaRPr lang="en-US" dirty="0"/>
          </a:p>
          <a:p>
            <a:r>
              <a:rPr lang="en-US" dirty="0" smtClean="0"/>
              <a:t>Scholastic perspective</a:t>
            </a:r>
          </a:p>
          <a:p>
            <a:r>
              <a:rPr lang="en-US" dirty="0" smtClean="0"/>
              <a:t>Forcing</a:t>
            </a:r>
          </a:p>
          <a:p>
            <a:r>
              <a:rPr lang="en-US" dirty="0" smtClean="0"/>
              <a:t>Looking good</a:t>
            </a:r>
          </a:p>
          <a:p>
            <a:r>
              <a:rPr lang="en-US" dirty="0" smtClean="0"/>
              <a:t>Dropping off</a:t>
            </a:r>
          </a:p>
          <a:p>
            <a:r>
              <a:rPr lang="en-US" dirty="0" smtClean="0"/>
              <a:t>Maturity and discipline</a:t>
            </a:r>
          </a:p>
          <a:p>
            <a:r>
              <a:rPr lang="en-US" dirty="0" smtClean="0"/>
              <a:t>Unhealthy expectations</a:t>
            </a:r>
          </a:p>
          <a:p>
            <a:endParaRPr lang="en-US" dirty="0"/>
          </a:p>
        </p:txBody>
      </p:sp>
    </p:spTree>
    <p:extLst>
      <p:ext uri="{BB962C8B-B14F-4D97-AF65-F5344CB8AC3E}">
        <p14:creationId xmlns:p14="http://schemas.microsoft.com/office/powerpoint/2010/main" val="509574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a:t>
            </a:r>
            <a:endParaRPr lang="en-US" dirty="0"/>
          </a:p>
        </p:txBody>
      </p:sp>
      <p:sp>
        <p:nvSpPr>
          <p:cNvPr id="3" name="Content Placeholder 2"/>
          <p:cNvSpPr>
            <a:spLocks noGrp="1"/>
          </p:cNvSpPr>
          <p:nvPr>
            <p:ph idx="1"/>
          </p:nvPr>
        </p:nvSpPr>
        <p:spPr/>
        <p:txBody>
          <a:bodyPr/>
          <a:lstStyle/>
          <a:p>
            <a:endParaRPr lang="en-US" dirty="0" smtClean="0"/>
          </a:p>
          <a:p>
            <a:r>
              <a:rPr lang="en-US" dirty="0" smtClean="0"/>
              <a:t>SDMC was founded in 2003 with an initial group of only 6-8 students.</a:t>
            </a:r>
          </a:p>
          <a:p>
            <a:endParaRPr lang="en-US" dirty="0" smtClean="0"/>
          </a:p>
          <a:p>
            <a:r>
              <a:rPr lang="en-US" dirty="0" smtClean="0"/>
              <a:t>SDMC’s registered base during the 2011-2012 school year exceeded 400.</a:t>
            </a:r>
          </a:p>
          <a:p>
            <a:endParaRPr lang="en-US" dirty="0" smtClean="0"/>
          </a:p>
          <a:p>
            <a:r>
              <a:rPr lang="en-US" dirty="0" smtClean="0"/>
              <a:t>That’s an average compounded growth rate of roughly 50% per year!</a:t>
            </a:r>
          </a:p>
        </p:txBody>
      </p:sp>
    </p:spTree>
    <p:extLst>
      <p:ext uri="{BB962C8B-B14F-4D97-AF65-F5344CB8AC3E}">
        <p14:creationId xmlns:p14="http://schemas.microsoft.com/office/powerpoint/2010/main" val="964506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Scholastic Perspective</a:t>
            </a:r>
            <a:endParaRPr lang="en-US" dirty="0"/>
          </a:p>
        </p:txBody>
      </p:sp>
      <p:sp>
        <p:nvSpPr>
          <p:cNvPr id="3" name="Content Placeholder 2"/>
          <p:cNvSpPr>
            <a:spLocks noGrp="1"/>
          </p:cNvSpPr>
          <p:nvPr>
            <p:ph idx="1"/>
          </p:nvPr>
        </p:nvSpPr>
        <p:spPr/>
        <p:txBody>
          <a:bodyPr>
            <a:normAutofit/>
          </a:bodyPr>
          <a:lstStyle/>
          <a:p>
            <a:r>
              <a:rPr lang="en-US" dirty="0"/>
              <a:t>It </a:t>
            </a:r>
            <a:r>
              <a:rPr lang="en-US" dirty="0" smtClean="0"/>
              <a:t>natural to anticipate that </a:t>
            </a:r>
            <a:r>
              <a:rPr lang="en-US" dirty="0"/>
              <a:t>high scholastic indicators </a:t>
            </a:r>
            <a:r>
              <a:rPr lang="en-US" dirty="0" smtClean="0"/>
              <a:t>may translate into </a:t>
            </a:r>
            <a:r>
              <a:rPr lang="en-US" dirty="0"/>
              <a:t>successful SDMC experience; this is very possible, but is </a:t>
            </a:r>
            <a:r>
              <a:rPr lang="en-US" dirty="0" smtClean="0"/>
              <a:t>not automatic.</a:t>
            </a:r>
          </a:p>
          <a:p>
            <a:endParaRPr lang="en-US" dirty="0"/>
          </a:p>
          <a:p>
            <a:r>
              <a:rPr lang="en-US" dirty="0" smtClean="0"/>
              <a:t>A rewarding SDMC experience does not flow from sterling school grades or GATE/AP participation or impressive standardized test scores.</a:t>
            </a:r>
          </a:p>
          <a:p>
            <a:endParaRPr lang="en-US" dirty="0" smtClean="0"/>
          </a:p>
          <a:p>
            <a:r>
              <a:rPr lang="en-US" dirty="0" smtClean="0"/>
              <a:t>It has more to do with individual motivation, positive peer interaction, a creative, problem-solving learning style, and a genuine passion for mathematics.</a:t>
            </a:r>
            <a:endParaRPr lang="en-US" dirty="0"/>
          </a:p>
        </p:txBody>
      </p:sp>
    </p:spTree>
    <p:extLst>
      <p:ext uri="{BB962C8B-B14F-4D97-AF65-F5344CB8AC3E}">
        <p14:creationId xmlns:p14="http://schemas.microsoft.com/office/powerpoint/2010/main" val="787431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Forcing</a:t>
            </a:r>
            <a:endParaRPr lang="en-US" dirty="0"/>
          </a:p>
        </p:txBody>
      </p:sp>
      <p:sp>
        <p:nvSpPr>
          <p:cNvPr id="3" name="Content Placeholder 2"/>
          <p:cNvSpPr>
            <a:spLocks noGrp="1"/>
          </p:cNvSpPr>
          <p:nvPr>
            <p:ph idx="1"/>
          </p:nvPr>
        </p:nvSpPr>
        <p:spPr/>
        <p:txBody>
          <a:bodyPr/>
          <a:lstStyle/>
          <a:p>
            <a:r>
              <a:rPr lang="en-US" dirty="0" smtClean="0"/>
              <a:t>One of the biggest errors parents can make is forcing students to participate in SDMC when they lack honest motivation of their own.</a:t>
            </a:r>
          </a:p>
          <a:p>
            <a:endParaRPr lang="en-US" dirty="0" smtClean="0"/>
          </a:p>
          <a:p>
            <a:r>
              <a:rPr lang="en-US" dirty="0" smtClean="0"/>
              <a:t>Certainly, children of all ages need parental guidance that sometimes includes a push of the guiding hand …</a:t>
            </a:r>
          </a:p>
          <a:p>
            <a:endParaRPr lang="en-US" dirty="0" smtClean="0"/>
          </a:p>
          <a:p>
            <a:r>
              <a:rPr lang="en-US" dirty="0" smtClean="0"/>
              <a:t>… but if that pushing is more than an occasional feature of a student’s SDMC experience, the key motivation is the parent’s not the student’s; this makes for an unsatisfying student experience and generates difficulties for SDMC.</a:t>
            </a:r>
          </a:p>
          <a:p>
            <a:endParaRPr lang="en-US" dirty="0"/>
          </a:p>
        </p:txBody>
      </p:sp>
    </p:spTree>
    <p:extLst>
      <p:ext uri="{BB962C8B-B14F-4D97-AF65-F5344CB8AC3E}">
        <p14:creationId xmlns:p14="http://schemas.microsoft.com/office/powerpoint/2010/main" val="34743094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Good</a:t>
            </a:r>
            <a:endParaRPr lang="en-US" dirty="0"/>
          </a:p>
        </p:txBody>
      </p:sp>
      <p:sp>
        <p:nvSpPr>
          <p:cNvPr id="3" name="Content Placeholder 2"/>
          <p:cNvSpPr>
            <a:spLocks noGrp="1"/>
          </p:cNvSpPr>
          <p:nvPr>
            <p:ph idx="1"/>
          </p:nvPr>
        </p:nvSpPr>
        <p:spPr/>
        <p:txBody>
          <a:bodyPr>
            <a:normAutofit/>
          </a:bodyPr>
          <a:lstStyle/>
          <a:p>
            <a:r>
              <a:rPr lang="en-US" dirty="0" smtClean="0"/>
              <a:t>It is understandable that exhibiting SDMC participation on resumes or college applications might be desirable.</a:t>
            </a:r>
          </a:p>
          <a:p>
            <a:endParaRPr lang="en-US" dirty="0" smtClean="0"/>
          </a:p>
          <a:p>
            <a:r>
              <a:rPr lang="en-US" dirty="0" smtClean="0"/>
              <a:t>This is fine, of course, provided students participate in a substantial and constructive manner.</a:t>
            </a:r>
          </a:p>
          <a:p>
            <a:endParaRPr lang="en-US" dirty="0" smtClean="0"/>
          </a:p>
          <a:p>
            <a:r>
              <a:rPr lang="en-US" dirty="0"/>
              <a:t>H</a:t>
            </a:r>
            <a:r>
              <a:rPr lang="en-US" dirty="0" smtClean="0"/>
              <a:t>owever, participating in a limited, technical sense just to claim membership, is not what we intend for our students.</a:t>
            </a:r>
          </a:p>
          <a:p>
            <a:endParaRPr lang="en-US" dirty="0" smtClean="0"/>
          </a:p>
          <a:p>
            <a:r>
              <a:rPr lang="en-US" dirty="0" smtClean="0"/>
              <a:t>The new admission process aims to curb this practice.</a:t>
            </a:r>
            <a:endParaRPr lang="en-US" dirty="0"/>
          </a:p>
        </p:txBody>
      </p:sp>
    </p:spTree>
    <p:extLst>
      <p:ext uri="{BB962C8B-B14F-4D97-AF65-F5344CB8AC3E}">
        <p14:creationId xmlns:p14="http://schemas.microsoft.com/office/powerpoint/2010/main" val="4032860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Dropping Off</a:t>
            </a:r>
            <a:endParaRPr lang="en-US" dirty="0"/>
          </a:p>
        </p:txBody>
      </p:sp>
      <p:sp>
        <p:nvSpPr>
          <p:cNvPr id="3" name="Content Placeholder 2"/>
          <p:cNvSpPr>
            <a:spLocks noGrp="1"/>
          </p:cNvSpPr>
          <p:nvPr>
            <p:ph idx="1"/>
          </p:nvPr>
        </p:nvSpPr>
        <p:spPr/>
        <p:txBody>
          <a:bodyPr>
            <a:normAutofit/>
          </a:bodyPr>
          <a:lstStyle/>
          <a:p>
            <a:r>
              <a:rPr lang="en-US" dirty="0" smtClean="0"/>
              <a:t>Some parents view SDMC as a “drop off” activity for their students only.</a:t>
            </a:r>
          </a:p>
          <a:p>
            <a:endParaRPr lang="en-US" sz="900" dirty="0" smtClean="0"/>
          </a:p>
          <a:p>
            <a:r>
              <a:rPr lang="en-US" dirty="0" smtClean="0"/>
              <a:t>In fact, however, hands-on parent participation is crucial in almost every corner of SDMC activities.</a:t>
            </a:r>
          </a:p>
          <a:p>
            <a:endParaRPr lang="en-US" sz="900" dirty="0" smtClean="0"/>
          </a:p>
          <a:p>
            <a:r>
              <a:rPr lang="en-US" dirty="0" smtClean="0"/>
              <a:t>Active parent participation is a key element of SDMC’s success.</a:t>
            </a:r>
          </a:p>
          <a:p>
            <a:endParaRPr lang="en-US" sz="800" dirty="0" smtClean="0"/>
          </a:p>
          <a:p>
            <a:r>
              <a:rPr lang="en-US" dirty="0"/>
              <a:t>W</a:t>
            </a:r>
            <a:r>
              <a:rPr lang="en-US" dirty="0" smtClean="0"/>
              <a:t>e also find that student success is correlated with the quality of family support.</a:t>
            </a:r>
          </a:p>
          <a:p>
            <a:endParaRPr lang="en-US" sz="800" dirty="0" smtClean="0"/>
          </a:p>
          <a:p>
            <a:r>
              <a:rPr lang="en-US" dirty="0" smtClean="0"/>
              <a:t>SDMC views student participation as a family matter and we look to parents to do their part.</a:t>
            </a:r>
            <a:endParaRPr lang="en-US" dirty="0"/>
          </a:p>
        </p:txBody>
      </p:sp>
    </p:spTree>
    <p:extLst>
      <p:ext uri="{BB962C8B-B14F-4D97-AF65-F5344CB8AC3E}">
        <p14:creationId xmlns:p14="http://schemas.microsoft.com/office/powerpoint/2010/main" val="1486032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Maturity and Discipline</a:t>
            </a:r>
            <a:endParaRPr lang="en-US" dirty="0"/>
          </a:p>
        </p:txBody>
      </p:sp>
      <p:sp>
        <p:nvSpPr>
          <p:cNvPr id="3" name="Content Placeholder 2"/>
          <p:cNvSpPr>
            <a:spLocks noGrp="1"/>
          </p:cNvSpPr>
          <p:nvPr>
            <p:ph idx="1"/>
          </p:nvPr>
        </p:nvSpPr>
        <p:spPr/>
        <p:txBody>
          <a:bodyPr>
            <a:normAutofit/>
          </a:bodyPr>
          <a:lstStyle/>
          <a:p>
            <a:r>
              <a:rPr lang="en-US" dirty="0" smtClean="0"/>
              <a:t>Parents’ dedication to providing for students’ educational needs may sometimes obscure their awareness of difficulties related to maturity and discipline.</a:t>
            </a:r>
          </a:p>
          <a:p>
            <a:endParaRPr lang="en-US" sz="900" dirty="0" smtClean="0"/>
          </a:p>
          <a:p>
            <a:r>
              <a:rPr lang="en-US" dirty="0" smtClean="0"/>
              <a:t>Some parents find it difficult to accept that such concerns may be relevant to </a:t>
            </a:r>
            <a:r>
              <a:rPr lang="en-US" u="sng" dirty="0" smtClean="0"/>
              <a:t>their</a:t>
            </a:r>
            <a:r>
              <a:rPr lang="en-US" dirty="0" smtClean="0"/>
              <a:t> child; however, these can arise quite naturally among students who are intellectually advanced.</a:t>
            </a:r>
          </a:p>
          <a:p>
            <a:endParaRPr lang="en-US" sz="900" dirty="0" smtClean="0"/>
          </a:p>
          <a:p>
            <a:r>
              <a:rPr lang="en-US" dirty="0" smtClean="0"/>
              <a:t>We must be clear that successful SDMC participation depends on students displaying maturity and discipline that is as exceptional as their intellectual abilities.</a:t>
            </a:r>
          </a:p>
          <a:p>
            <a:endParaRPr lang="en-US" sz="800" dirty="0" smtClean="0"/>
          </a:p>
          <a:p>
            <a:r>
              <a:rPr lang="en-US" dirty="0" smtClean="0"/>
              <a:t>We rely upon parents to assure appropriate conduct.</a:t>
            </a:r>
          </a:p>
        </p:txBody>
      </p:sp>
    </p:spTree>
    <p:extLst>
      <p:ext uri="{BB962C8B-B14F-4D97-AF65-F5344CB8AC3E}">
        <p14:creationId xmlns:p14="http://schemas.microsoft.com/office/powerpoint/2010/main" val="3508867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Unhealthy Expectations</a:t>
            </a:r>
            <a:endParaRPr lang="en-US" dirty="0"/>
          </a:p>
        </p:txBody>
      </p:sp>
      <p:sp>
        <p:nvSpPr>
          <p:cNvPr id="3" name="Content Placeholder 2"/>
          <p:cNvSpPr>
            <a:spLocks noGrp="1"/>
          </p:cNvSpPr>
          <p:nvPr>
            <p:ph idx="1"/>
          </p:nvPr>
        </p:nvSpPr>
        <p:spPr/>
        <p:txBody>
          <a:bodyPr>
            <a:normAutofit fontScale="92500"/>
          </a:bodyPr>
          <a:lstStyle/>
          <a:p>
            <a:r>
              <a:rPr lang="en-US" dirty="0" smtClean="0"/>
              <a:t>Parents or students themselves may set expectations that may be unrealistic despite everyone’s positive intentions and the students’ exceptional abilities.</a:t>
            </a:r>
          </a:p>
          <a:p>
            <a:endParaRPr lang="en-US" sz="900" dirty="0" smtClean="0"/>
          </a:p>
          <a:p>
            <a:r>
              <a:rPr lang="en-US" dirty="0" smtClean="0"/>
              <a:t>At SDMC, where most if not all students are exceptional, it is still true that half of all students will be below the median on any given day; thus, it is more than likely that most students will encounter some humbling experiences in terms of relative performance – this does not warrant concern in itself.</a:t>
            </a:r>
          </a:p>
          <a:p>
            <a:endParaRPr lang="en-US" sz="900" dirty="0" smtClean="0"/>
          </a:p>
          <a:p>
            <a:r>
              <a:rPr lang="en-US" dirty="0" smtClean="0"/>
              <a:t>On the other hand, if a student’s learning style or motivations are not aligned with the math circle approach, SDMC may not be the best choice of activity no matter how exceptional the student or how well motivated the students’ or parents’ expectations.</a:t>
            </a:r>
          </a:p>
          <a:p>
            <a:endParaRPr lang="en-US" dirty="0" smtClean="0"/>
          </a:p>
        </p:txBody>
      </p:sp>
    </p:spTree>
    <p:extLst>
      <p:ext uri="{BB962C8B-B14F-4D97-AF65-F5344CB8AC3E}">
        <p14:creationId xmlns:p14="http://schemas.microsoft.com/office/powerpoint/2010/main" val="3288759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Accommodating Growth</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SDMC </a:t>
            </a:r>
            <a:r>
              <a:rPr lang="en-US" dirty="0" smtClean="0"/>
              <a:t>has attempted to absorb this growth by</a:t>
            </a:r>
          </a:p>
          <a:p>
            <a:pPr lvl="1"/>
            <a:endParaRPr lang="en-US" dirty="0" smtClean="0"/>
          </a:p>
          <a:p>
            <a:pPr lvl="1"/>
            <a:r>
              <a:rPr lang="en-US" sz="2200" dirty="0" smtClean="0"/>
              <a:t>subdividing ability groups (now 4 math, 1 physics)</a:t>
            </a:r>
          </a:p>
          <a:p>
            <a:pPr lvl="1"/>
            <a:r>
              <a:rPr lang="en-US" sz="2200" dirty="0" smtClean="0"/>
              <a:t>maximizing the number of active Saturdays</a:t>
            </a:r>
          </a:p>
          <a:p>
            <a:pPr lvl="1"/>
            <a:r>
              <a:rPr lang="en-US" sz="2200" dirty="0"/>
              <a:t>s</a:t>
            </a:r>
            <a:r>
              <a:rPr lang="en-US" sz="2200" dirty="0" smtClean="0"/>
              <a:t>cheduling the physics group on Sunday</a:t>
            </a:r>
          </a:p>
          <a:p>
            <a:pPr lvl="1"/>
            <a:r>
              <a:rPr lang="en-US" sz="2200" dirty="0" smtClean="0"/>
              <a:t>scheduling movable events at “off peak” times</a:t>
            </a:r>
          </a:p>
          <a:p>
            <a:pPr lvl="1"/>
            <a:r>
              <a:rPr lang="en-US" sz="2200" dirty="0"/>
              <a:t>u</a:t>
            </a:r>
            <a:r>
              <a:rPr lang="en-US" sz="2200" dirty="0" smtClean="0"/>
              <a:t>tilizing larger classrooms</a:t>
            </a:r>
          </a:p>
          <a:p>
            <a:pPr lvl="1"/>
            <a:r>
              <a:rPr lang="en-US" sz="2200" dirty="0"/>
              <a:t>c</a:t>
            </a:r>
            <a:r>
              <a:rPr lang="en-US" sz="2200" dirty="0" smtClean="0"/>
              <a:t>reating in-home options for younger students</a:t>
            </a:r>
          </a:p>
          <a:p>
            <a:pPr lvl="1"/>
            <a:r>
              <a:rPr lang="en-US" sz="2200" dirty="0"/>
              <a:t>g</a:t>
            </a:r>
            <a:r>
              <a:rPr lang="en-US" sz="2200" dirty="0" smtClean="0"/>
              <a:t>rowing the instructor pool</a:t>
            </a:r>
          </a:p>
          <a:p>
            <a:pPr lvl="1"/>
            <a:r>
              <a:rPr lang="en-US" sz="2200" dirty="0"/>
              <a:t>p</a:t>
            </a:r>
            <a:r>
              <a:rPr lang="en-US" sz="2200" dirty="0" smtClean="0"/>
              <a:t>roviding opportunities for student service</a:t>
            </a:r>
          </a:p>
        </p:txBody>
      </p:sp>
    </p:spTree>
    <p:extLst>
      <p:ext uri="{BB962C8B-B14F-4D97-AF65-F5344CB8AC3E}">
        <p14:creationId xmlns:p14="http://schemas.microsoft.com/office/powerpoint/2010/main" val="4007831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Limits to Growth</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There are both physical and philosophical limits on math circle size – generally speaking, smaller is better.</a:t>
            </a:r>
          </a:p>
          <a:p>
            <a:endParaRPr lang="en-US" dirty="0"/>
          </a:p>
          <a:p>
            <a:r>
              <a:rPr lang="en-US" dirty="0" smtClean="0"/>
              <a:t>SDMC has been bumping against the philosophical limits for a few years now, but …</a:t>
            </a:r>
          </a:p>
          <a:p>
            <a:endParaRPr lang="en-US" dirty="0" smtClean="0"/>
          </a:p>
          <a:p>
            <a:r>
              <a:rPr lang="en-US" dirty="0" smtClean="0"/>
              <a:t>… growth </a:t>
            </a:r>
            <a:r>
              <a:rPr lang="en-US" dirty="0" smtClean="0"/>
              <a:t>has been so rapid that managing the physical expansion has taken precedence.</a:t>
            </a:r>
            <a:endParaRPr lang="en-US" dirty="0"/>
          </a:p>
        </p:txBody>
      </p:sp>
    </p:spTree>
    <p:extLst>
      <p:ext uri="{BB962C8B-B14F-4D97-AF65-F5344CB8AC3E}">
        <p14:creationId xmlns:p14="http://schemas.microsoft.com/office/powerpoint/2010/main" val="3542975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Current Ability </a:t>
            </a:r>
            <a:r>
              <a:rPr lang="en-US" dirty="0" smtClean="0"/>
              <a:t>Group Structure</a:t>
            </a:r>
            <a:endParaRPr lang="en-US"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endParaRPr lang="en-US" sz="4400" dirty="0" smtClean="0"/>
          </a:p>
          <a:p>
            <a:r>
              <a:rPr lang="en-US" sz="4400" dirty="0" smtClean="0"/>
              <a:t>SDMC subdivides the grade 5 – 12 range into four core ability groups:</a:t>
            </a:r>
          </a:p>
          <a:p>
            <a:endParaRPr lang="en-US" sz="2900" dirty="0" smtClean="0"/>
          </a:p>
          <a:p>
            <a:pPr lvl="1"/>
            <a:r>
              <a:rPr lang="en-US" sz="4000" dirty="0" smtClean="0"/>
              <a:t>Cauchy</a:t>
            </a:r>
            <a:r>
              <a:rPr lang="en-US" sz="4000" dirty="0" smtClean="0"/>
              <a:t>		grades 11-12</a:t>
            </a:r>
            <a:endParaRPr lang="en-US" sz="4000" dirty="0"/>
          </a:p>
          <a:p>
            <a:pPr lvl="1"/>
            <a:r>
              <a:rPr lang="en-US" sz="4000" dirty="0" smtClean="0"/>
              <a:t>Gauss		grades 9-10</a:t>
            </a:r>
            <a:endParaRPr lang="en-US" sz="4000" dirty="0"/>
          </a:p>
          <a:p>
            <a:pPr lvl="1"/>
            <a:r>
              <a:rPr lang="en-US" sz="4000" dirty="0" smtClean="0"/>
              <a:t>Euler		grades 7-8</a:t>
            </a:r>
            <a:endParaRPr lang="en-US" sz="4000" dirty="0"/>
          </a:p>
          <a:p>
            <a:pPr lvl="1"/>
            <a:r>
              <a:rPr lang="en-US" sz="4000" dirty="0" smtClean="0"/>
              <a:t>Fermat		grades </a:t>
            </a:r>
            <a:r>
              <a:rPr lang="en-US" sz="4000" dirty="0" smtClean="0"/>
              <a:t>5-6</a:t>
            </a:r>
            <a:endParaRPr lang="en-US" sz="4000" dirty="0" smtClean="0"/>
          </a:p>
          <a:p>
            <a:endParaRPr lang="en-US" sz="2600" dirty="0"/>
          </a:p>
          <a:p>
            <a:r>
              <a:rPr lang="en-US" sz="4400" dirty="0" smtClean="0"/>
              <a:t>As always, nominal grade brackets are rough guides only; highly-motivated, high-ability students are encouraged to float to their own </a:t>
            </a:r>
            <a:r>
              <a:rPr lang="en-US" sz="4400" dirty="0" smtClean="0"/>
              <a:t>challenge level.</a:t>
            </a:r>
            <a:endParaRPr lang="en-US" sz="4400" dirty="0" smtClean="0"/>
          </a:p>
        </p:txBody>
      </p:sp>
    </p:spTree>
    <p:extLst>
      <p:ext uri="{BB962C8B-B14F-4D97-AF65-F5344CB8AC3E}">
        <p14:creationId xmlns:p14="http://schemas.microsoft.com/office/powerpoint/2010/main" val="659052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Auxiliary Groups</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marL="0" indent="0">
              <a:buNone/>
            </a:pPr>
            <a:endParaRPr lang="en-US" sz="4400" dirty="0"/>
          </a:p>
          <a:p>
            <a:r>
              <a:rPr lang="en-US" sz="4400" dirty="0" smtClean="0"/>
              <a:t>EPGY Cluster</a:t>
            </a:r>
            <a:r>
              <a:rPr lang="en-US" sz="4400" dirty="0"/>
              <a:t>	</a:t>
            </a:r>
            <a:r>
              <a:rPr lang="en-US" sz="4400" dirty="0" smtClean="0"/>
              <a:t>		grades </a:t>
            </a:r>
            <a:r>
              <a:rPr lang="en-US" sz="4400" dirty="0" smtClean="0"/>
              <a:t>K-8</a:t>
            </a:r>
          </a:p>
          <a:p>
            <a:endParaRPr lang="en-US" sz="1300" dirty="0"/>
          </a:p>
          <a:p>
            <a:r>
              <a:rPr lang="en-US" sz="4400" dirty="0" smtClean="0"/>
              <a:t>The EPGY Cluster is targeted at students who are too young to participate effectively in our on-site programs, but can be used by any student whose family is motivated to support in-home distance learning</a:t>
            </a:r>
            <a:r>
              <a:rPr lang="en-US" sz="4400" dirty="0" smtClean="0"/>
              <a:t>.</a:t>
            </a:r>
          </a:p>
          <a:p>
            <a:endParaRPr lang="en-US" sz="4400" dirty="0" smtClean="0"/>
          </a:p>
          <a:p>
            <a:r>
              <a:rPr lang="en-US" sz="4400" dirty="0" smtClean="0"/>
              <a:t>Lagrange Physics Group		primarily high school</a:t>
            </a:r>
          </a:p>
          <a:p>
            <a:endParaRPr lang="en-US" sz="1500" dirty="0" smtClean="0"/>
          </a:p>
          <a:p>
            <a:r>
              <a:rPr lang="en-US" sz="4400" dirty="0" smtClean="0"/>
              <a:t>The Lagrange Group exists to support SDMC students with an interest to bring math circle learning styles to bear on physics.</a:t>
            </a:r>
          </a:p>
          <a:p>
            <a:endParaRPr lang="en-US" sz="4400" dirty="0"/>
          </a:p>
        </p:txBody>
      </p:sp>
    </p:spTree>
    <p:extLst>
      <p:ext uri="{BB962C8B-B14F-4D97-AF65-F5344CB8AC3E}">
        <p14:creationId xmlns:p14="http://schemas.microsoft.com/office/powerpoint/2010/main" val="711180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a:t>
            </a:r>
            <a:r>
              <a:rPr lang="en-US" dirty="0" smtClean="0"/>
              <a:t>is the greatest growth pressure?</a:t>
            </a:r>
            <a:endParaRPr lang="en-US" dirty="0"/>
          </a:p>
        </p:txBody>
      </p:sp>
      <p:sp>
        <p:nvSpPr>
          <p:cNvPr id="3" name="Content Placeholder 2"/>
          <p:cNvSpPr>
            <a:spLocks noGrp="1"/>
          </p:cNvSpPr>
          <p:nvPr>
            <p:ph idx="1"/>
          </p:nvPr>
        </p:nvSpPr>
        <p:spPr/>
        <p:txBody>
          <a:bodyPr>
            <a:normAutofit/>
          </a:bodyPr>
          <a:lstStyle/>
          <a:p>
            <a:r>
              <a:rPr lang="en-US" dirty="0" smtClean="0"/>
              <a:t>During </a:t>
            </a:r>
            <a:r>
              <a:rPr lang="en-US" dirty="0" smtClean="0"/>
              <a:t>the </a:t>
            </a:r>
            <a:r>
              <a:rPr lang="en-US" dirty="0" smtClean="0"/>
              <a:t>last </a:t>
            </a:r>
            <a:r>
              <a:rPr lang="en-US" dirty="0" smtClean="0"/>
              <a:t>season, growth in our high school age </a:t>
            </a:r>
            <a:r>
              <a:rPr lang="en-US" dirty="0" smtClean="0"/>
              <a:t>bracket (grades 9-12) </a:t>
            </a:r>
            <a:r>
              <a:rPr lang="en-US" dirty="0" smtClean="0"/>
              <a:t>was successfully managed by the split that created the current Gauss and Cauchy groups – these groups are “ok for now</a:t>
            </a:r>
            <a:r>
              <a:rPr lang="en-US" dirty="0" smtClean="0"/>
              <a:t>”.</a:t>
            </a:r>
          </a:p>
          <a:p>
            <a:endParaRPr lang="en-US" dirty="0"/>
          </a:p>
          <a:p>
            <a:r>
              <a:rPr lang="en-US" dirty="0" smtClean="0"/>
              <a:t>At the same time, </a:t>
            </a:r>
            <a:r>
              <a:rPr lang="en-US" dirty="0" smtClean="0"/>
              <a:t>however, </a:t>
            </a:r>
            <a:r>
              <a:rPr lang="en-US" dirty="0" smtClean="0"/>
              <a:t>both </a:t>
            </a:r>
            <a:r>
              <a:rPr lang="en-US" dirty="0" smtClean="0"/>
              <a:t>the Fermat and Euler groups surged to </a:t>
            </a:r>
            <a:r>
              <a:rPr lang="en-US" dirty="0" smtClean="0"/>
              <a:t>unsustainable sizes.</a:t>
            </a:r>
          </a:p>
          <a:p>
            <a:endParaRPr lang="en-US" dirty="0"/>
          </a:p>
          <a:p>
            <a:r>
              <a:rPr lang="en-US" dirty="0" smtClean="0"/>
              <a:t>With </a:t>
            </a:r>
            <a:r>
              <a:rPr lang="en-US" dirty="0" smtClean="0"/>
              <a:t>further </a:t>
            </a:r>
            <a:r>
              <a:rPr lang="en-US" dirty="0" smtClean="0"/>
              <a:t>growth pressure </a:t>
            </a:r>
            <a:r>
              <a:rPr lang="en-US" dirty="0" smtClean="0"/>
              <a:t>likely this season, we have </a:t>
            </a:r>
            <a:r>
              <a:rPr lang="en-US" dirty="0" smtClean="0"/>
              <a:t>arrived </a:t>
            </a:r>
            <a:r>
              <a:rPr lang="en-US" dirty="0" smtClean="0"/>
              <a:t>at the point that it is necessary to limit </a:t>
            </a:r>
            <a:r>
              <a:rPr lang="en-US" dirty="0" smtClean="0"/>
              <a:t>enrollment, particularly in </a:t>
            </a:r>
            <a:r>
              <a:rPr lang="en-US" dirty="0" smtClean="0"/>
              <a:t>these two </a:t>
            </a:r>
            <a:r>
              <a:rPr lang="en-US" dirty="0" smtClean="0"/>
              <a:t>groups – Fermat and Euler.</a:t>
            </a:r>
          </a:p>
          <a:p>
            <a:endParaRPr lang="en-US" dirty="0"/>
          </a:p>
          <a:p>
            <a:endParaRPr lang="en-US" dirty="0"/>
          </a:p>
        </p:txBody>
      </p:sp>
    </p:spTree>
    <p:extLst>
      <p:ext uri="{BB962C8B-B14F-4D97-AF65-F5344CB8AC3E}">
        <p14:creationId xmlns:p14="http://schemas.microsoft.com/office/powerpoint/2010/main" val="858311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r>
              <a:rPr lang="en-US" dirty="0" smtClean="0"/>
              <a:t>not split Fermat and Euler?</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smtClean="0"/>
              <a:t>current ability group structure – four </a:t>
            </a:r>
            <a:r>
              <a:rPr lang="en-US" dirty="0" smtClean="0"/>
              <a:t>core groups, </a:t>
            </a:r>
            <a:r>
              <a:rPr lang="en-US" dirty="0" smtClean="0"/>
              <a:t>each nominally spanning two grades – represents a limit for us both philosophically and </a:t>
            </a:r>
            <a:r>
              <a:rPr lang="en-US" dirty="0" smtClean="0"/>
              <a:t>pragmatically.</a:t>
            </a:r>
            <a:endParaRPr lang="en-US" dirty="0" smtClean="0"/>
          </a:p>
          <a:p>
            <a:endParaRPr lang="en-US" sz="800" dirty="0" smtClean="0"/>
          </a:p>
          <a:p>
            <a:r>
              <a:rPr lang="en-US" dirty="0" smtClean="0"/>
              <a:t>Math circles benefit from </a:t>
            </a:r>
            <a:r>
              <a:rPr lang="en-US" dirty="0" smtClean="0"/>
              <a:t>the fluidity afforded by ability </a:t>
            </a:r>
            <a:r>
              <a:rPr lang="en-US" dirty="0" smtClean="0"/>
              <a:t>groups spanning more than one grade </a:t>
            </a:r>
            <a:r>
              <a:rPr lang="en-US" dirty="0" smtClean="0"/>
              <a:t>level; further </a:t>
            </a:r>
            <a:r>
              <a:rPr lang="en-US" dirty="0" smtClean="0"/>
              <a:t>splitting would have adverse impact on learning style.</a:t>
            </a:r>
          </a:p>
          <a:p>
            <a:endParaRPr lang="en-US" sz="800" dirty="0" smtClean="0"/>
          </a:p>
          <a:p>
            <a:r>
              <a:rPr lang="en-US" dirty="0"/>
              <a:t>W</a:t>
            </a:r>
            <a:r>
              <a:rPr lang="en-US" dirty="0" smtClean="0"/>
              <a:t>ere we to expand to</a:t>
            </a:r>
            <a:r>
              <a:rPr lang="en-US" dirty="0" smtClean="0"/>
              <a:t> </a:t>
            </a:r>
            <a:r>
              <a:rPr lang="en-US" dirty="0" smtClean="0"/>
              <a:t>more than four </a:t>
            </a:r>
            <a:r>
              <a:rPr lang="en-US" dirty="0" smtClean="0"/>
              <a:t>core ability groups, </a:t>
            </a:r>
            <a:r>
              <a:rPr lang="en-US" dirty="0" smtClean="0"/>
              <a:t>our “footprint” on the UCSD </a:t>
            </a:r>
            <a:r>
              <a:rPr lang="en-US" dirty="0" smtClean="0"/>
              <a:t>campus – already quite substantial – would </a:t>
            </a:r>
            <a:r>
              <a:rPr lang="en-US" dirty="0" smtClean="0"/>
              <a:t>be too large, the staffing demands vis-à-vis instructors too great, and our ability to maintain essential order would be overwhelmed.</a:t>
            </a:r>
            <a:endParaRPr lang="en-US" dirty="0"/>
          </a:p>
        </p:txBody>
      </p:sp>
    </p:spTree>
    <p:extLst>
      <p:ext uri="{BB962C8B-B14F-4D97-AF65-F5344CB8AC3E}">
        <p14:creationId xmlns:p14="http://schemas.microsoft.com/office/powerpoint/2010/main" val="693145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We must …</a:t>
            </a:r>
          </a:p>
          <a:p>
            <a:endParaRPr lang="en-US" sz="900" dirty="0" smtClean="0"/>
          </a:p>
          <a:p>
            <a:r>
              <a:rPr lang="en-US" dirty="0" smtClean="0"/>
              <a:t>… maintain ability groups at sizes compatible with good order and coherent learning.</a:t>
            </a:r>
          </a:p>
          <a:p>
            <a:endParaRPr lang="en-US" sz="900" dirty="0"/>
          </a:p>
          <a:p>
            <a:r>
              <a:rPr lang="en-US" dirty="0" smtClean="0"/>
              <a:t>… exercise selectivity in admission to assure that we are populating our groups with students exhibiting the intended levels of ability and motivation.</a:t>
            </a:r>
          </a:p>
          <a:p>
            <a:endParaRPr lang="en-US" sz="900" dirty="0"/>
          </a:p>
          <a:p>
            <a:r>
              <a:rPr lang="en-US" dirty="0" smtClean="0"/>
              <a:t>… make </a:t>
            </a:r>
            <a:r>
              <a:rPr lang="en-US" dirty="0"/>
              <a:t>continuing membership contingent upon students demonstrating track records of successful participation.</a:t>
            </a:r>
          </a:p>
          <a:p>
            <a:pPr marL="0" indent="0">
              <a:buNone/>
            </a:pPr>
            <a:endParaRPr lang="en-US" sz="800" dirty="0"/>
          </a:p>
          <a:p>
            <a:r>
              <a:rPr lang="en-US" dirty="0" smtClean="0"/>
              <a:t>… sustain broad parent support commensurate with the spectrum of activities that comprise the SDMC program.</a:t>
            </a:r>
          </a:p>
        </p:txBody>
      </p:sp>
    </p:spTree>
    <p:extLst>
      <p:ext uri="{BB962C8B-B14F-4D97-AF65-F5344CB8AC3E}">
        <p14:creationId xmlns:p14="http://schemas.microsoft.com/office/powerpoint/2010/main" val="16716676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27266</TotalTime>
  <Words>1660</Words>
  <Application>Microsoft Office PowerPoint</Application>
  <PresentationFormat>On-screen Show (4:3)</PresentationFormat>
  <Paragraphs>175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Clarity</vt:lpstr>
      <vt:lpstr>San Diego Math Circle Growth Issues</vt:lpstr>
      <vt:lpstr>Growth</vt:lpstr>
      <vt:lpstr>Accommodating Growth</vt:lpstr>
      <vt:lpstr>Limits to Growth</vt:lpstr>
      <vt:lpstr>Current Ability Group Structure</vt:lpstr>
      <vt:lpstr>Auxiliary Groups</vt:lpstr>
      <vt:lpstr>Where is the greatest growth pressure?</vt:lpstr>
      <vt:lpstr>Why not split Fermat and Euler?</vt:lpstr>
      <vt:lpstr>Guiding Principles</vt:lpstr>
      <vt:lpstr>New “Student Profile”</vt:lpstr>
      <vt:lpstr>How much information is necessary?</vt:lpstr>
      <vt:lpstr>Three Phase Admission</vt:lpstr>
      <vt:lpstr>New Students</vt:lpstr>
      <vt:lpstr>Transitional Students</vt:lpstr>
      <vt:lpstr>Established Students</vt:lpstr>
      <vt:lpstr>Maturity and Discipline</vt:lpstr>
      <vt:lpstr>The Importance of the Euler Group</vt:lpstr>
      <vt:lpstr>Preemptive problem solving</vt:lpstr>
      <vt:lpstr>Some Mistakes We Encounter</vt:lpstr>
      <vt:lpstr>Scholastic Perspective</vt:lpstr>
      <vt:lpstr>Forcing</vt:lpstr>
      <vt:lpstr>Looking Good</vt:lpstr>
      <vt:lpstr>Dropping Off</vt:lpstr>
      <vt:lpstr>Maturity and Discipline</vt:lpstr>
      <vt:lpstr>Unhealthy Expectations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dc:creator>
  <cp:lastModifiedBy>David</cp:lastModifiedBy>
  <cp:revision>116</cp:revision>
  <dcterms:created xsi:type="dcterms:W3CDTF">2012-07-09T22:00:15Z</dcterms:created>
  <dcterms:modified xsi:type="dcterms:W3CDTF">2012-08-06T20:27:49Z</dcterms:modified>
</cp:coreProperties>
</file>